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3"/>
  </p:notesMasterIdLst>
  <p:sldIdLst>
    <p:sldId id="256" r:id="rId2"/>
    <p:sldId id="277" r:id="rId3"/>
    <p:sldId id="258" r:id="rId4"/>
    <p:sldId id="261" r:id="rId5"/>
    <p:sldId id="271" r:id="rId6"/>
    <p:sldId id="272" r:id="rId7"/>
    <p:sldId id="278" r:id="rId8"/>
    <p:sldId id="259" r:id="rId9"/>
    <p:sldId id="264" r:id="rId10"/>
    <p:sldId id="273" r:id="rId11"/>
    <p:sldId id="274" r:id="rId12"/>
    <p:sldId id="262" r:id="rId13"/>
    <p:sldId id="284" r:id="rId14"/>
    <p:sldId id="285" r:id="rId15"/>
    <p:sldId id="279" r:id="rId16"/>
    <p:sldId id="280" r:id="rId17"/>
    <p:sldId id="281" r:id="rId18"/>
    <p:sldId id="282" r:id="rId19"/>
    <p:sldId id="283" r:id="rId20"/>
    <p:sldId id="301" r:id="rId21"/>
    <p:sldId id="286" r:id="rId22"/>
    <p:sldId id="287" r:id="rId23"/>
    <p:sldId id="288" r:id="rId24"/>
    <p:sldId id="302" r:id="rId25"/>
    <p:sldId id="289" r:id="rId26"/>
    <p:sldId id="297" r:id="rId27"/>
    <p:sldId id="298" r:id="rId28"/>
    <p:sldId id="299" r:id="rId29"/>
    <p:sldId id="300" r:id="rId30"/>
    <p:sldId id="296" r:id="rId31"/>
    <p:sldId id="306" r:id="rId32"/>
    <p:sldId id="304" r:id="rId33"/>
    <p:sldId id="305" r:id="rId34"/>
    <p:sldId id="303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8" r:id="rId43"/>
    <p:sldId id="314" r:id="rId44"/>
    <p:sldId id="316" r:id="rId45"/>
    <p:sldId id="317" r:id="rId46"/>
    <p:sldId id="315" r:id="rId47"/>
    <p:sldId id="319" r:id="rId48"/>
    <p:sldId id="320" r:id="rId49"/>
    <p:sldId id="321" r:id="rId50"/>
    <p:sldId id="322" r:id="rId51"/>
    <p:sldId id="323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1"/>
    <a:srgbClr val="2B5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9"/>
    <p:restoredTop sz="94759"/>
  </p:normalViewPr>
  <p:slideViewPr>
    <p:cSldViewPr snapToGrid="0">
      <p:cViewPr varScale="1">
        <p:scale>
          <a:sx n="83" d="100"/>
          <a:sy n="83" d="100"/>
        </p:scale>
        <p:origin x="20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BE00-B16B-ECAD-36EA-772143A5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F56DF-8889-CE68-9716-92B54C66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7FA82-93DA-C460-0CFE-634C9AA5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1BB-A591-ED6D-737A-984531F2F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8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80BA-32EB-F69A-55FB-B549CDBB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36343-8404-8122-2D40-DE644153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0ABB9-6F27-4EB4-39B2-F200AB376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D781-C950-4F09-4111-752CC90CF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0F0-730A-84E1-9ECF-39B1C603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3AA3-61D8-39EC-C9C9-3CC009307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1343-26DC-432E-D258-E5ED5E96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96D6-1766-36F4-3C0E-2A2F33DA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56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E8F4-5260-4A32-A3AB-DAFC1F0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7C436-BE97-2C26-B58F-89519706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A706B-EFEC-2898-D43D-5143430B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738A-717F-9DEF-29D1-8CA52008E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4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16CC-39C3-EC99-17AF-5563FAAF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AB9C-76A0-E3B4-0C61-27CC2183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6F031-DF31-BD4A-A17C-4A17CBD1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B203-230D-2CE0-5741-4F4205617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53D8-E417-2F39-6936-88D6EB8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390A-5404-5A46-E965-02949681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21760-7F79-546C-7350-C4C66B29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FBC1-26B2-B66B-171D-79B5A03B2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37B3-C6FF-9146-60D2-B651C998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7C378-DF58-042A-46D2-A0E1D6675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F591C-61B5-0987-55B3-6767363B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7E1BD-CAFA-8605-8593-CC8972B9D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06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A117-58B6-B186-3321-12C86C8A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7F09C-4277-54A6-FAF5-C653C78F6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1B2CB-0659-57BA-27AB-675E0377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B503-5CE2-DE37-C7EE-79C8FC70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76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227F-35C4-8379-B252-0B15F6C2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E5853-448B-5621-6173-A219251C2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F541-7B81-0085-C919-6814053A2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21C-AF4B-423A-9144-B52941B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67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4DC0-BE5C-1EA0-EBD9-95513DF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8D86B-66F2-B8B7-C0FA-8447F63C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5DECA-5ACF-4BF7-B20C-751DC203A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C604-FD34-69F4-0524-0E7ECDDC6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61A1-80E6-EC83-A891-3935BC61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D89F4-14C1-CCD0-45D9-80414AD5B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48D05-6F7E-0B6F-64C9-9E5EB151E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39FA2-E4AE-F2C4-5EC7-0C5C7929A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56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3EC6-D514-16EA-9CA9-EFAB3986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9F678-4F6A-5D9C-2906-E89E3390D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43EBA-8543-F9C7-0D2D-27876132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3A685-7BD7-FAE7-1EBC-05D94CE89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58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F213-CB19-0B23-FB57-098D9FCE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4C451-133A-579C-2FA3-91F97758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C064F-0F62-B91B-8B90-D1769C7D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9F2A4-995D-BA77-92BA-6440450DA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3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0ED4-0CCC-F85C-226B-8EE6C77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0DD12-1B2E-8C2A-355E-0D946912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1A6F2-A7A4-D626-F4EE-8E9272E3F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8600-CA28-F654-A4B7-1C493591A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887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B0F7-406C-87CC-3B67-1CD3A8F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01261-E89A-8A9B-CF07-AAD2F33F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516F1-232E-0317-9F80-22F4DADE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594D-7AEF-FE53-CA38-D819F52D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72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8CC6-0852-8675-5202-6B6308713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650F3-0D67-BFD9-EEA6-ADDFC5B24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75DA5-6607-E6CA-39F1-DCC7AD59F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E52E-7E03-F063-97FE-24E6731A5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476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28451-5DD0-4908-08E2-2B2FBA79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A4A05-D71E-8A1A-2D9C-17239499E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94C25-FDC7-C01F-9A4D-52E4F296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3B71-321C-166D-FA74-F122D22D8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5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8AA5-5FFA-FB59-4EA7-092E22FF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BBD97-2006-2FF9-B1C0-5828B3C2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2D188-2F3B-683F-0B26-F02BB11CD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5E92-6968-F117-3FA2-7B932424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724003" y="159536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 descr="2D Array">
            <a:extLst>
              <a:ext uri="{FF2B5EF4-FFF2-40B4-BE49-F238E27FC236}">
                <a16:creationId xmlns:a16="http://schemas.microsoft.com/office/drawing/2014/main" id="{ECF32CFA-FA50-8CC1-4245-1490AE531B57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192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671638" y="1595366"/>
            <a:ext cx="87820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2D Array">
            <a:extLst>
              <a:ext uri="{FF2B5EF4-FFF2-40B4-BE49-F238E27FC236}">
                <a16:creationId xmlns:a16="http://schemas.microsoft.com/office/drawing/2014/main" id="{246BEB9F-5AD9-7105-0875-79D840AC6B62}"/>
              </a:ext>
            </a:extLst>
          </p:cNvPr>
          <p:cNvCxnSpPr>
            <a:cxnSpLocks/>
          </p:cNvCxnSpPr>
          <p:nvPr/>
        </p:nvCxnSpPr>
        <p:spPr>
          <a:xfrm>
            <a:off x="1671638" y="156679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2D Array">
            <a:extLst>
              <a:ext uri="{FF2B5EF4-FFF2-40B4-BE49-F238E27FC236}">
                <a16:creationId xmlns:a16="http://schemas.microsoft.com/office/drawing/2014/main" id="{DF071A5D-7B52-1BB8-3A9A-A5F54D2FAB83}"/>
              </a:ext>
            </a:extLst>
          </p:cNvPr>
          <p:cNvCxnSpPr>
            <a:cxnSpLocks/>
          </p:cNvCxnSpPr>
          <p:nvPr/>
        </p:nvCxnSpPr>
        <p:spPr>
          <a:xfrm>
            <a:off x="2138368" y="157631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 descr="2D Array">
            <a:extLst>
              <a:ext uri="{FF2B5EF4-FFF2-40B4-BE49-F238E27FC236}">
                <a16:creationId xmlns:a16="http://schemas.microsoft.com/office/drawing/2014/main" id="{CF62FC20-825F-4BE8-7849-D8B3F27D169C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" name="Straight Connector 25" descr="2D Array">
            <a:extLst>
              <a:ext uri="{FF2B5EF4-FFF2-40B4-BE49-F238E27FC236}">
                <a16:creationId xmlns:a16="http://schemas.microsoft.com/office/drawing/2014/main" id="{C963428D-00AE-C06D-F065-A231FD27BC9E}"/>
              </a:ext>
            </a:extLst>
          </p:cNvPr>
          <p:cNvCxnSpPr>
            <a:cxnSpLocks/>
          </p:cNvCxnSpPr>
          <p:nvPr/>
        </p:nvCxnSpPr>
        <p:spPr>
          <a:xfrm>
            <a:off x="2619386" y="158583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2D Array">
            <a:extLst>
              <a:ext uri="{FF2B5EF4-FFF2-40B4-BE49-F238E27FC236}">
                <a16:creationId xmlns:a16="http://schemas.microsoft.com/office/drawing/2014/main" id="{5EDAAB2C-8865-6AB2-C85B-6320B756FFC8}"/>
              </a:ext>
            </a:extLst>
          </p:cNvPr>
          <p:cNvCxnSpPr>
            <a:cxnSpLocks/>
          </p:cNvCxnSpPr>
          <p:nvPr/>
        </p:nvCxnSpPr>
        <p:spPr>
          <a:xfrm>
            <a:off x="3114692" y="1581062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2D Array">
            <a:extLst>
              <a:ext uri="{FF2B5EF4-FFF2-40B4-BE49-F238E27FC236}">
                <a16:creationId xmlns:a16="http://schemas.microsoft.com/office/drawing/2014/main" id="{0B31718C-B6DC-8529-06FB-6AFF96BBB26F}"/>
              </a:ext>
            </a:extLst>
          </p:cNvPr>
          <p:cNvCxnSpPr>
            <a:cxnSpLocks/>
          </p:cNvCxnSpPr>
          <p:nvPr/>
        </p:nvCxnSpPr>
        <p:spPr>
          <a:xfrm>
            <a:off x="3594351" y="158908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2D Array">
            <a:extLst>
              <a:ext uri="{FF2B5EF4-FFF2-40B4-BE49-F238E27FC236}">
                <a16:creationId xmlns:a16="http://schemas.microsoft.com/office/drawing/2014/main" id="{46087EA8-6B8A-56DB-7A96-1896DD9ECC82}"/>
              </a:ext>
            </a:extLst>
          </p:cNvPr>
          <p:cNvCxnSpPr>
            <a:cxnSpLocks/>
          </p:cNvCxnSpPr>
          <p:nvPr/>
        </p:nvCxnSpPr>
        <p:spPr>
          <a:xfrm>
            <a:off x="4083636" y="158748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2D Array">
            <a:extLst>
              <a:ext uri="{FF2B5EF4-FFF2-40B4-BE49-F238E27FC236}">
                <a16:creationId xmlns:a16="http://schemas.microsoft.com/office/drawing/2014/main" id="{D2433006-1EF7-B01F-917B-C6346F837918}"/>
              </a:ext>
            </a:extLst>
          </p:cNvPr>
          <p:cNvCxnSpPr>
            <a:cxnSpLocks/>
          </p:cNvCxnSpPr>
          <p:nvPr/>
        </p:nvCxnSpPr>
        <p:spPr>
          <a:xfrm>
            <a:off x="4563294" y="158588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2D Array">
            <a:extLst>
              <a:ext uri="{FF2B5EF4-FFF2-40B4-BE49-F238E27FC236}">
                <a16:creationId xmlns:a16="http://schemas.microsoft.com/office/drawing/2014/main" id="{F2137590-D032-A03F-3B82-902CA4FCB8C4}"/>
              </a:ext>
            </a:extLst>
          </p:cNvPr>
          <p:cNvCxnSpPr>
            <a:cxnSpLocks/>
          </p:cNvCxnSpPr>
          <p:nvPr/>
        </p:nvCxnSpPr>
        <p:spPr>
          <a:xfrm>
            <a:off x="5063810" y="1595509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2D Array">
            <a:extLst>
              <a:ext uri="{FF2B5EF4-FFF2-40B4-BE49-F238E27FC236}">
                <a16:creationId xmlns:a16="http://schemas.microsoft.com/office/drawing/2014/main" id="{1461BDF1-C0C6-EDA6-57DB-123B62F8D308}"/>
              </a:ext>
            </a:extLst>
          </p:cNvPr>
          <p:cNvCxnSpPr>
            <a:cxnSpLocks/>
          </p:cNvCxnSpPr>
          <p:nvPr/>
        </p:nvCxnSpPr>
        <p:spPr>
          <a:xfrm>
            <a:off x="5533845" y="157465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2D Array">
            <a:extLst>
              <a:ext uri="{FF2B5EF4-FFF2-40B4-BE49-F238E27FC236}">
                <a16:creationId xmlns:a16="http://schemas.microsoft.com/office/drawing/2014/main" id="{B857981D-9D6B-0F03-B891-626A9D709612}"/>
              </a:ext>
            </a:extLst>
          </p:cNvPr>
          <p:cNvCxnSpPr>
            <a:cxnSpLocks/>
          </p:cNvCxnSpPr>
          <p:nvPr/>
        </p:nvCxnSpPr>
        <p:spPr>
          <a:xfrm>
            <a:off x="6042380" y="156462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2D Array">
            <a:extLst>
              <a:ext uri="{FF2B5EF4-FFF2-40B4-BE49-F238E27FC236}">
                <a16:creationId xmlns:a16="http://schemas.microsoft.com/office/drawing/2014/main" id="{9C215503-1A3C-8E8C-8AAB-9B6820D38EA2}"/>
              </a:ext>
            </a:extLst>
          </p:cNvPr>
          <p:cNvCxnSpPr>
            <a:cxnSpLocks/>
          </p:cNvCxnSpPr>
          <p:nvPr/>
        </p:nvCxnSpPr>
        <p:spPr>
          <a:xfrm>
            <a:off x="6551970" y="157415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2D Array">
            <a:extLst>
              <a:ext uri="{FF2B5EF4-FFF2-40B4-BE49-F238E27FC236}">
                <a16:creationId xmlns:a16="http://schemas.microsoft.com/office/drawing/2014/main" id="{DBC6402F-F28E-DC2F-9C83-3D51AA5B64F2}"/>
              </a:ext>
            </a:extLst>
          </p:cNvPr>
          <p:cNvCxnSpPr>
            <a:cxnSpLocks/>
          </p:cNvCxnSpPr>
          <p:nvPr/>
        </p:nvCxnSpPr>
        <p:spPr>
          <a:xfrm>
            <a:off x="7032986" y="1583671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2D Array">
            <a:extLst>
              <a:ext uri="{FF2B5EF4-FFF2-40B4-BE49-F238E27FC236}">
                <a16:creationId xmlns:a16="http://schemas.microsoft.com/office/drawing/2014/main" id="{CD530D8B-6B94-B9E4-98D9-5F84A05AE930}"/>
              </a:ext>
            </a:extLst>
          </p:cNvPr>
          <p:cNvCxnSpPr>
            <a:cxnSpLocks/>
          </p:cNvCxnSpPr>
          <p:nvPr/>
        </p:nvCxnSpPr>
        <p:spPr>
          <a:xfrm>
            <a:off x="7499715" y="156461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2D Array">
            <a:extLst>
              <a:ext uri="{FF2B5EF4-FFF2-40B4-BE49-F238E27FC236}">
                <a16:creationId xmlns:a16="http://schemas.microsoft.com/office/drawing/2014/main" id="{A004A62B-7B6A-62E0-A266-962EF0ED1B50}"/>
              </a:ext>
            </a:extLst>
          </p:cNvPr>
          <p:cNvCxnSpPr>
            <a:cxnSpLocks/>
          </p:cNvCxnSpPr>
          <p:nvPr/>
        </p:nvCxnSpPr>
        <p:spPr>
          <a:xfrm>
            <a:off x="7980733" y="158842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2D Array">
            <a:extLst>
              <a:ext uri="{FF2B5EF4-FFF2-40B4-BE49-F238E27FC236}">
                <a16:creationId xmlns:a16="http://schemas.microsoft.com/office/drawing/2014/main" id="{DCA52C9D-0FD1-6272-7700-6F5D07BEBC7B}"/>
              </a:ext>
            </a:extLst>
          </p:cNvPr>
          <p:cNvCxnSpPr>
            <a:cxnSpLocks/>
          </p:cNvCxnSpPr>
          <p:nvPr/>
        </p:nvCxnSpPr>
        <p:spPr>
          <a:xfrm>
            <a:off x="8466510" y="157413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2D Array">
            <a:extLst>
              <a:ext uri="{FF2B5EF4-FFF2-40B4-BE49-F238E27FC236}">
                <a16:creationId xmlns:a16="http://schemas.microsoft.com/office/drawing/2014/main" id="{0B35071C-4B55-A53D-29E3-9D2E5C93312E}"/>
              </a:ext>
            </a:extLst>
          </p:cNvPr>
          <p:cNvCxnSpPr>
            <a:cxnSpLocks/>
          </p:cNvCxnSpPr>
          <p:nvPr/>
        </p:nvCxnSpPr>
        <p:spPr>
          <a:xfrm>
            <a:off x="8961814" y="158365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2D Array">
            <a:extLst>
              <a:ext uri="{FF2B5EF4-FFF2-40B4-BE49-F238E27FC236}">
                <a16:creationId xmlns:a16="http://schemas.microsoft.com/office/drawing/2014/main" id="{C22E0B21-29E4-67C1-CDC4-58579669F8E1}"/>
              </a:ext>
            </a:extLst>
          </p:cNvPr>
          <p:cNvCxnSpPr>
            <a:cxnSpLocks/>
          </p:cNvCxnSpPr>
          <p:nvPr/>
        </p:nvCxnSpPr>
        <p:spPr>
          <a:xfrm>
            <a:off x="9428542" y="156460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2D Array">
            <a:extLst>
              <a:ext uri="{FF2B5EF4-FFF2-40B4-BE49-F238E27FC236}">
                <a16:creationId xmlns:a16="http://schemas.microsoft.com/office/drawing/2014/main" id="{E1CFB31B-432F-CB94-1981-30339D4D93AA}"/>
              </a:ext>
            </a:extLst>
          </p:cNvPr>
          <p:cNvCxnSpPr>
            <a:cxnSpLocks/>
          </p:cNvCxnSpPr>
          <p:nvPr/>
        </p:nvCxnSpPr>
        <p:spPr>
          <a:xfrm>
            <a:off x="9938132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2D Array">
            <a:extLst>
              <a:ext uri="{FF2B5EF4-FFF2-40B4-BE49-F238E27FC236}">
                <a16:creationId xmlns:a16="http://schemas.microsoft.com/office/drawing/2014/main" id="{CDFE0B0B-2558-B6D0-E3B4-337532E79797}"/>
              </a:ext>
            </a:extLst>
          </p:cNvPr>
          <p:cNvCxnSpPr>
            <a:cxnSpLocks/>
          </p:cNvCxnSpPr>
          <p:nvPr/>
        </p:nvCxnSpPr>
        <p:spPr>
          <a:xfrm>
            <a:off x="10423908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 descr="2D Array">
            <a:extLst>
              <a:ext uri="{FF2B5EF4-FFF2-40B4-BE49-F238E27FC236}">
                <a16:creationId xmlns:a16="http://schemas.microsoft.com/office/drawing/2014/main" id="{9F8E03D0-1DB4-0422-F58B-9D5FBC62E13C}"/>
              </a:ext>
            </a:extLst>
          </p:cNvPr>
          <p:cNvSpPr txBox="1"/>
          <p:nvPr/>
        </p:nvSpPr>
        <p:spPr>
          <a:xfrm>
            <a:off x="1719251" y="1036781"/>
            <a:ext cx="8982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</a:rPr>
              <a:t>0   1   2    3   4   5    6   7   8   9  10 11 12 13 14 15 16 17</a:t>
            </a:r>
          </a:p>
        </p:txBody>
      </p:sp>
    </p:spTree>
    <p:extLst>
      <p:ext uri="{BB962C8B-B14F-4D97-AF65-F5344CB8AC3E}">
        <p14:creationId xmlns:p14="http://schemas.microsoft.com/office/powerpoint/2010/main" val="14219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01E7-4F62-20FE-8AE8-90316FFB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Should we build some of these entities as classes? </a:t>
            </a:r>
          </a:p>
        </p:txBody>
      </p:sp>
      <p:pic>
        <p:nvPicPr>
          <p:cNvPr id="5" name="Picture 4" descr="Mario">
            <a:extLst>
              <a:ext uri="{FF2B5EF4-FFF2-40B4-BE49-F238E27FC236}">
                <a16:creationId xmlns:a16="http://schemas.microsoft.com/office/drawing/2014/main" id="{06BC3F28-EAB4-2640-5FCF-DF6D1E9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9" y="2818273"/>
            <a:ext cx="2515085" cy="3106870"/>
          </a:xfrm>
          <a:prstGeom prst="rect">
            <a:avLst/>
          </a:prstGeom>
        </p:spPr>
      </p:pic>
      <p:pic>
        <p:nvPicPr>
          <p:cNvPr id="9" name="Picture 8" descr="Question Mark block">
            <a:extLst>
              <a:ext uri="{FF2B5EF4-FFF2-40B4-BE49-F238E27FC236}">
                <a16:creationId xmlns:a16="http://schemas.microsoft.com/office/drawing/2014/main" id="{BD890D85-1EE6-F02B-56EA-38434E83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87" y="2855580"/>
            <a:ext cx="2374900" cy="2387600"/>
          </a:xfrm>
          <a:prstGeom prst="rect">
            <a:avLst/>
          </a:prstGeom>
        </p:spPr>
      </p:pic>
      <p:pic>
        <p:nvPicPr>
          <p:cNvPr id="11" name="Picture 10" descr="A brick wall with black lines&#10;&#10;Description automatically generated">
            <a:extLst>
              <a:ext uri="{FF2B5EF4-FFF2-40B4-BE49-F238E27FC236}">
                <a16:creationId xmlns:a16="http://schemas.microsoft.com/office/drawing/2014/main" id="{05133705-BC4E-16D3-FC3A-2ED03A660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/>
          <a:stretch/>
        </p:blipFill>
        <p:spPr>
          <a:xfrm>
            <a:off x="6219354" y="3058318"/>
            <a:ext cx="2021439" cy="2159000"/>
          </a:xfrm>
          <a:prstGeom prst="rect">
            <a:avLst/>
          </a:prstGeom>
        </p:spPr>
      </p:pic>
      <p:pic>
        <p:nvPicPr>
          <p:cNvPr id="13" name="Picture 12" descr="Goomba">
            <a:extLst>
              <a:ext uri="{FF2B5EF4-FFF2-40B4-BE49-F238E27FC236}">
                <a16:creationId xmlns:a16="http://schemas.microsoft.com/office/drawing/2014/main" id="{AD37FEE1-9245-352D-7D90-1567864D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974" y="3117914"/>
            <a:ext cx="2098186" cy="2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D826-BE19-4087-611E-AAB3DBFD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Super Mario Bros</a:t>
            </a:r>
          </a:p>
        </p:txBody>
      </p:sp>
      <p:pic>
        <p:nvPicPr>
          <p:cNvPr id="5" name="Content Placeholder 4" descr="Super Mario timeline">
            <a:extLst>
              <a:ext uri="{FF2B5EF4-FFF2-40B4-BE49-F238E27FC236}">
                <a16:creationId xmlns:a16="http://schemas.microsoft.com/office/drawing/2014/main" id="{65A956D9-AC21-54C9-E485-C139484D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r="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7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2FB-CEC0-17CB-4F25-B4B5F82E3AE3}"/>
              </a:ext>
            </a:extLst>
          </p:cNvPr>
          <p:cNvSpPr txBox="1"/>
          <p:nvPr/>
        </p:nvSpPr>
        <p:spPr>
          <a:xfrm>
            <a:off x="9431902" y="6515176"/>
            <a:ext cx="849522" cy="261610"/>
          </a:xfrm>
          <a:prstGeom prst="rect">
            <a:avLst/>
          </a:prstGeom>
          <a:solidFill>
            <a:srgbClr val="2B5D86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7941B4-F2F4-6827-538A-83348DA1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0"/>
            <a:ext cx="9097539" cy="6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9"/>
          <a:stretch/>
        </p:blipFill>
        <p:spPr>
          <a:xfrm>
            <a:off x="3183037" y="3817967"/>
            <a:ext cx="8867105" cy="313840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1F7A29-B656-8964-C9A4-60B5F760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5"/>
          <a:stretch/>
        </p:blipFill>
        <p:spPr>
          <a:xfrm>
            <a:off x="838200" y="1474328"/>
            <a:ext cx="1979766" cy="3164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D32B4C-9F0A-5C5E-9423-F68C0A764440}"/>
              </a:ext>
            </a:extLst>
          </p:cNvPr>
          <p:cNvCxnSpPr>
            <a:cxnSpLocks/>
          </p:cNvCxnSpPr>
          <p:nvPr/>
        </p:nvCxnSpPr>
        <p:spPr>
          <a:xfrm flipH="1" flipV="1">
            <a:off x="1314988" y="1882569"/>
            <a:ext cx="1026190" cy="193539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B09AE-6A0D-0EF2-ECBF-03F71607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9" y="1396246"/>
            <a:ext cx="439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EAC3B3-777B-1B75-45CB-078BA43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97" y="1696486"/>
            <a:ext cx="5194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23" y="1422400"/>
            <a:ext cx="1943100" cy="20066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27B03-2D5B-153C-8B6C-69E8B8A5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735" y="3538672"/>
            <a:ext cx="4445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7EEA-7FC0-93F8-5321-623F039E9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35" y="5235037"/>
            <a:ext cx="4406900" cy="1231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A9679-1EF3-AB68-A9CF-4A4F3674B0EA}"/>
              </a:ext>
            </a:extLst>
          </p:cNvPr>
          <p:cNvCxnSpPr>
            <a:cxnSpLocks/>
          </p:cNvCxnSpPr>
          <p:nvPr/>
        </p:nvCxnSpPr>
        <p:spPr>
          <a:xfrm>
            <a:off x="8986649" y="4466202"/>
            <a:ext cx="0" cy="1578137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C3A-4B62-EF08-105B-8D9D2561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AE36-FB7D-202A-3761-D7072C97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4224-9318-1748-4CAD-B637DB6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3DE-0185-55F9-D0BF-A21FE7C0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8EF-B8D4-C537-01A7-6D165B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647A72-E96C-375B-35D5-ECBA18C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3" y="0"/>
            <a:ext cx="41148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151FD-0715-7D28-F3AE-37299D6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" y="3162730"/>
            <a:ext cx="7772400" cy="132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7B775-6143-9EA7-F889-5DEBEC0BF392}"/>
              </a:ext>
            </a:extLst>
          </p:cNvPr>
          <p:cNvSpPr txBox="1"/>
          <p:nvPr/>
        </p:nvSpPr>
        <p:spPr>
          <a:xfrm>
            <a:off x="1079795" y="1686480"/>
            <a:ext cx="5454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by setting Mario’s </a:t>
            </a:r>
            <a:r>
              <a:rPr lang="en-GB" dirty="0" err="1"/>
              <a:t>RigidBody</a:t>
            </a:r>
            <a:r>
              <a:rPr lang="en-GB" dirty="0"/>
              <a:t> 2D Gravity to a low value &gt; 0 but &lt; 1 so you can check whether he falls through the floor or not…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95AB-F0A8-55C6-4A2D-C4630F1FAAAE}"/>
              </a:ext>
            </a:extLst>
          </p:cNvPr>
          <p:cNvSpPr txBox="1"/>
          <p:nvPr/>
        </p:nvSpPr>
        <p:spPr>
          <a:xfrm>
            <a:off x="926473" y="5778479"/>
            <a:ext cx="607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make sure to ‘INCLUDE’ Ground tiles/layers you have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B43AA-E666-6FD0-8542-B3C9025AB140}"/>
              </a:ext>
            </a:extLst>
          </p:cNvPr>
          <p:cNvCxnSpPr>
            <a:cxnSpLocks/>
          </p:cNvCxnSpPr>
          <p:nvPr/>
        </p:nvCxnSpPr>
        <p:spPr>
          <a:xfrm>
            <a:off x="6096000" y="221365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16C1F-29C4-8FED-B442-14837E96E7F8}"/>
              </a:ext>
            </a:extLst>
          </p:cNvPr>
          <p:cNvCxnSpPr>
            <a:cxnSpLocks/>
          </p:cNvCxnSpPr>
          <p:nvPr/>
        </p:nvCxnSpPr>
        <p:spPr>
          <a:xfrm>
            <a:off x="6261410" y="6147811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9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3DEA-14E7-45EF-69E0-29DAB783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65E5-EDA2-DA95-9F1C-7AF73063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Check Ground tiles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C39C3-7D68-A5C4-0399-FA8E4308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7"/>
          <a:stretch/>
        </p:blipFill>
        <p:spPr>
          <a:xfrm>
            <a:off x="180764" y="2873194"/>
            <a:ext cx="11884384" cy="308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D14CC-E082-D557-09E4-C99CADCFFE8E}"/>
              </a:ext>
            </a:extLst>
          </p:cNvPr>
          <p:cNvSpPr txBox="1"/>
          <p:nvPr/>
        </p:nvSpPr>
        <p:spPr>
          <a:xfrm>
            <a:off x="838200" y="1799012"/>
            <a:ext cx="460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Ground tiles should only need a Box Collider 2D – I didn’t need to include a </a:t>
            </a:r>
            <a:r>
              <a:rPr lang="en-GB" dirty="0" err="1"/>
              <a:t>RigidBody</a:t>
            </a:r>
            <a:r>
              <a:rPr lang="en-GB" dirty="0"/>
              <a:t> 2D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F1479-AE62-DC1A-5F9F-82504C52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8" y="1463494"/>
            <a:ext cx="439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3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4C22-23D7-B608-FA71-CA0F06FC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8BC5-63F0-42CF-C094-50A3C8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F7E6DB-0F25-0778-D666-C65B4D6B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" y="2208664"/>
            <a:ext cx="11677336" cy="45378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BFC65-7904-935E-C940-23FF02BD702F}"/>
              </a:ext>
            </a:extLst>
          </p:cNvPr>
          <p:cNvCxnSpPr>
            <a:cxnSpLocks/>
          </p:cNvCxnSpPr>
          <p:nvPr/>
        </p:nvCxnSpPr>
        <p:spPr>
          <a:xfrm>
            <a:off x="6096000" y="447757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9863E-3B7F-C416-AB0D-60A15A2520A9}"/>
              </a:ext>
            </a:extLst>
          </p:cNvPr>
          <p:cNvSpPr txBox="1"/>
          <p:nvPr/>
        </p:nvSpPr>
        <p:spPr>
          <a:xfrm>
            <a:off x="1004531" y="1690688"/>
            <a:ext cx="92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Mario doesn’t fall through the floor – then increase the Gravity Scale to 1 (or higher)</a:t>
            </a:r>
          </a:p>
        </p:txBody>
      </p:sp>
    </p:spTree>
    <p:extLst>
      <p:ext uri="{BB962C8B-B14F-4D97-AF65-F5344CB8AC3E}">
        <p14:creationId xmlns:p14="http://schemas.microsoft.com/office/powerpoint/2010/main" val="3403165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ECE8A-BCC7-8025-FA51-B0ED6317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A2-4189-B9A0-D7FF-347DE7F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1912BF-BA71-CE7E-A928-31AB71B0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7" y="0"/>
            <a:ext cx="931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D99C2-4482-108D-B3CB-9B7AFF87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030B-AEBA-460E-AF1F-90B1CCA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6B8FBE-A1D4-1E36-456E-F5B530D2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0"/>
            <a:ext cx="9487829" cy="6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171D-C251-82AF-E84C-8F02490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85A-9A03-150A-4EDA-9A598D6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5A7709-2AC5-C602-27EB-9961752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552626" y="1489211"/>
            <a:ext cx="3096863" cy="53687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808EBB-974C-A398-1CDC-48A72FFCD9F8}"/>
              </a:ext>
            </a:extLst>
          </p:cNvPr>
          <p:cNvCxnSpPr>
            <a:cxnSpLocks/>
          </p:cNvCxnSpPr>
          <p:nvPr/>
        </p:nvCxnSpPr>
        <p:spPr>
          <a:xfrm flipH="1" flipV="1">
            <a:off x="2599087" y="3303655"/>
            <a:ext cx="511539" cy="2331353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C887ED-E0E1-E922-D0FE-6FD6225A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3" y="2449202"/>
            <a:ext cx="6468029" cy="251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070D6-FE08-C5F8-F482-304C5CB61EB1}"/>
              </a:ext>
            </a:extLst>
          </p:cNvPr>
          <p:cNvSpPr/>
          <p:nvPr/>
        </p:nvSpPr>
        <p:spPr>
          <a:xfrm>
            <a:off x="5563892" y="3673333"/>
            <a:ext cx="6028840" cy="765002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1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DAE6-2B9D-0186-7C55-C905375E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31F-8A3E-AC55-EB68-5DEA38B4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E5BD-2F79-4E31-48F9-145E370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74" t="32641" r="36325" b="40261"/>
          <a:stretch/>
        </p:blipFill>
        <p:spPr>
          <a:xfrm>
            <a:off x="2062976" y="1400769"/>
            <a:ext cx="7228468" cy="2814405"/>
          </a:xfrm>
          <a:prstGeom prst="rect">
            <a:avLst/>
          </a:prstGeom>
        </p:spPr>
      </p:pic>
      <p:pic>
        <p:nvPicPr>
          <p:cNvPr id="10" name="Picture 9" descr="A video game screen with a video game character on top of a brick wall&#10;&#10;Description automatically generated">
            <a:extLst>
              <a:ext uri="{FF2B5EF4-FFF2-40B4-BE49-F238E27FC236}">
                <a16:creationId xmlns:a16="http://schemas.microsoft.com/office/drawing/2014/main" id="{B07E1AC8-9CC3-C7EE-1ECC-0947CE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33"/>
          <a:stretch/>
        </p:blipFill>
        <p:spPr>
          <a:xfrm>
            <a:off x="2062976" y="4215174"/>
            <a:ext cx="7228468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AB1-1E48-1D4F-0D2C-7412507F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C9F-0EFC-1B1C-2D22-10FA073C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A6A0-496F-B84D-AFBC-77DAD130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Enemies (</a:t>
            </a:r>
            <a:r>
              <a:rPr lang="en-GB" b="1" dirty="0" err="1"/>
              <a:t>Goombas</a:t>
            </a:r>
            <a:r>
              <a:rPr lang="en-GB" b="1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354A-A36B-B7C9-F2C4-F2F0247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CF18-10ED-3C0B-C282-F465655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set pixel per unit for asset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7127-2CDA-5BCE-552D-B6DB4A9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70" y="1463288"/>
            <a:ext cx="4381500" cy="3708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265132-3C53-A819-4457-B42A44B2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71" r="13585"/>
          <a:stretch/>
        </p:blipFill>
        <p:spPr>
          <a:xfrm>
            <a:off x="431413" y="1463288"/>
            <a:ext cx="6716519" cy="43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5815-D399-FB38-FC6A-C188AD61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9C22-A2ED-0470-4845-7C70BAE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+ Block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859647-3D49-01C5-9FF5-815A71A3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371089"/>
            <a:ext cx="4381500" cy="37084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2C18329-A447-D28F-BE63-3E4C2368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" y="2112072"/>
            <a:ext cx="7772400" cy="2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3CD0-890E-192C-5330-7A364353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F5F4-4DD4-4C8D-1CEC-A2A935C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colliders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68BF-A214-B40E-DEE1-624F1698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75" y="109077"/>
            <a:ext cx="3819324" cy="11956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8B269D-59B0-9355-B1C0-E6F9AB2A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8419" y="2197013"/>
            <a:ext cx="7366700" cy="28125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BC74C-1414-3C68-3A24-6044F9FA2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089" y="1304692"/>
            <a:ext cx="3809710" cy="53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9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9DC9-31ED-F557-CDF5-676DFCF88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1F85-AB6C-FDE9-EAC7-0CBEB24C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C# Script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8824E4-50ED-DABF-1E12-653C61BE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7717"/>
            <a:ext cx="664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3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CF61C-D955-2E85-D689-17BFC14B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8D0D-E796-9343-515D-B566461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2A84975-1A76-74C4-3651-2ABDFCDB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319672" cy="63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CA1A-725A-482D-67CB-2194932A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FD4F-9DF4-B07E-C1BA-9F16278A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E872DC4-8347-9B64-DED6-2F5D16D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"/>
            <a:ext cx="10909349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7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C4FA-8E74-0509-5B25-E9288B09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DFEF-686D-C3C8-F256-27FB38D1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script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AF806E-EA9E-5539-D24F-8A614F8D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97" y="1431693"/>
            <a:ext cx="5130800" cy="2946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4D89C9-0924-7092-0FF4-A30F065C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441361"/>
            <a:ext cx="20320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6BB22-8A98-07BD-5E78-4E09498FBD29}"/>
              </a:ext>
            </a:extLst>
          </p:cNvPr>
          <p:cNvCxnSpPr>
            <a:cxnSpLocks/>
          </p:cNvCxnSpPr>
          <p:nvPr/>
        </p:nvCxnSpPr>
        <p:spPr>
          <a:xfrm flipV="1">
            <a:off x="4575539" y="3244051"/>
            <a:ext cx="2605846" cy="22559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73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413C-FEA4-E9AE-2301-30007E6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12E5-C3DC-B1B0-D117-076FF0CF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alternate direction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C02CAD-478E-94AE-70C4-DD4B2493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94"/>
          <a:stretch/>
        </p:blipFill>
        <p:spPr>
          <a:xfrm>
            <a:off x="2033703" y="1326996"/>
            <a:ext cx="7772400" cy="2699910"/>
          </a:xfrm>
          <a:prstGeom prst="rect">
            <a:avLst/>
          </a:prstGeom>
        </p:spPr>
      </p:pic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2A250BE2-278F-3700-E323-C6A005CA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04" b="-1"/>
          <a:stretch/>
        </p:blipFill>
        <p:spPr>
          <a:xfrm>
            <a:off x="2033703" y="4028459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7209-A2EB-83FF-6C20-F8110E32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E67-17F6-A38B-AAF4-7A78DFD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1D4D-EF2F-220E-742B-9A9DB147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on </a:t>
            </a:r>
            <a:r>
              <a:rPr lang="en-GB" b="1" dirty="0" err="1"/>
              <a:t>Goombas</a:t>
            </a:r>
            <a:r>
              <a:rPr lang="en-GB" b="1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09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C137-A395-9721-CCA4-72DE8B56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E421-800A-48C3-AA36-420E73AC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endParaRPr lang="en-GB" dirty="0"/>
          </a:p>
        </p:txBody>
      </p:sp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B235CE7F-359D-2DD0-0ACD-A6868BE5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04" b="-1"/>
          <a:stretch/>
        </p:blipFill>
        <p:spPr>
          <a:xfrm>
            <a:off x="1977947" y="1419074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9" name="Content Placeholder 8" descr="A paper with a graph and a sign&#10;&#10;Description automatically generated with medium confidence">
            <a:extLst>
              <a:ext uri="{FF2B5EF4-FFF2-40B4-BE49-F238E27FC236}">
                <a16:creationId xmlns:a16="http://schemas.microsoft.com/office/drawing/2014/main" id="{8609520C-F713-3B76-F483-2C847E74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9" y="165443"/>
            <a:ext cx="9459585" cy="65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5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470A0-5FB5-FB1C-9517-235E648D4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7A68-7499-6F96-0A9F-07118F5C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5646FD3-1881-324C-8A59-6918BFA1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3" y="2124641"/>
            <a:ext cx="4914900" cy="42545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D7AC35-0233-1556-0CD6-6D418D92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79" y="515821"/>
            <a:ext cx="6374788" cy="5977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B8A1A8-7D81-A82C-A3C8-93CA76F91918}"/>
              </a:ext>
            </a:extLst>
          </p:cNvPr>
          <p:cNvSpPr/>
          <p:nvPr/>
        </p:nvSpPr>
        <p:spPr>
          <a:xfrm>
            <a:off x="6065004" y="600277"/>
            <a:ext cx="3014546" cy="381135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83FD8-3DC0-046C-C0F2-3881DF71077D}"/>
              </a:ext>
            </a:extLst>
          </p:cNvPr>
          <p:cNvSpPr/>
          <p:nvPr/>
        </p:nvSpPr>
        <p:spPr>
          <a:xfrm>
            <a:off x="9079550" y="4797734"/>
            <a:ext cx="2606172" cy="347703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24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A5CA-D9AA-9A4D-02B2-248D8427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E120-930A-2F79-7725-A80C31DC0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9BCC2B3-A7BB-53EF-64A2-995237E8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8610"/>
            <a:ext cx="6667500" cy="4584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097EAC-A72A-764F-4EA0-D992FD12AA61}"/>
              </a:ext>
            </a:extLst>
          </p:cNvPr>
          <p:cNvCxnSpPr>
            <a:cxnSpLocks/>
          </p:cNvCxnSpPr>
          <p:nvPr/>
        </p:nvCxnSpPr>
        <p:spPr>
          <a:xfrm flipH="1" flipV="1">
            <a:off x="1782305" y="2650210"/>
            <a:ext cx="4823512" cy="23697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48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5" name="Content Placeholder 4" descr="A level of super mario">
            <a:extLst>
              <a:ext uri="{FF2B5EF4-FFF2-40B4-BE49-F238E27FC236}">
                <a16:creationId xmlns:a16="http://schemas.microsoft.com/office/drawing/2014/main" id="{60558BC0-77A2-217B-3CB9-13F01786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18" y="138734"/>
            <a:ext cx="9885245" cy="6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953-3FAC-38C5-CC6D-E7C870D9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design a solution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73A-600F-0922-ECC4-18087EB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Mario would move right (optionally left if levels allows)</a:t>
            </a:r>
          </a:p>
          <a:p>
            <a:pPr lvl="1"/>
            <a:r>
              <a:rPr lang="en-GB" dirty="0"/>
              <a:t>Move coordinates (x) when respond to left and right key press</a:t>
            </a:r>
          </a:p>
          <a:p>
            <a:r>
              <a:rPr lang="en-GB" dirty="0"/>
              <a:t>The array of blocks </a:t>
            </a:r>
          </a:p>
          <a:p>
            <a:pPr lvl="1"/>
            <a:r>
              <a:rPr lang="en-GB" dirty="0"/>
              <a:t>2D array of graphics? 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r>
              <a:rPr lang="en-GB" dirty="0"/>
              <a:t>Jump - gravity</a:t>
            </a:r>
          </a:p>
          <a:p>
            <a:pPr lvl="1"/>
            <a:r>
              <a:rPr lang="en-GB" dirty="0"/>
              <a:t>Change the x and y coordinates accordingly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8215</TotalTime>
  <Words>984</Words>
  <Application>Microsoft Macintosh PowerPoint</Application>
  <PresentationFormat>Widescreen</PresentationFormat>
  <Paragraphs>165</Paragraphs>
  <Slides>51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2013 - 2022 Theme</vt:lpstr>
      <vt:lpstr>Super Mario</vt:lpstr>
      <vt:lpstr>Super Mario Bros</vt:lpstr>
      <vt:lpstr>What are the characteristics of Super Mario Bros?</vt:lpstr>
      <vt:lpstr>Key characteristics (requirements)</vt:lpstr>
      <vt:lpstr>Paper design!</vt:lpstr>
      <vt:lpstr>Paper design!</vt:lpstr>
      <vt:lpstr>Unity tilemap</vt:lpstr>
      <vt:lpstr>How do we design a solution to this?</vt:lpstr>
      <vt:lpstr>2D Array?</vt:lpstr>
      <vt:lpstr>2D Array?</vt:lpstr>
      <vt:lpstr>2D Array?</vt:lpstr>
      <vt:lpstr>What about OOP?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  <vt:lpstr>Steps / Requirements</vt:lpstr>
      <vt:lpstr>4. Gravity / Jump – Mario</vt:lpstr>
      <vt:lpstr>4. Gravity / Jump – Check Ground tiles</vt:lpstr>
      <vt:lpstr>4. Gravity / Jump – Mario</vt:lpstr>
      <vt:lpstr>4. Gravity / Jump – C# Code</vt:lpstr>
      <vt:lpstr>4. Gravity / Jump – C# Code</vt:lpstr>
      <vt:lpstr>4. Gravity / Jump – Mario</vt:lpstr>
      <vt:lpstr>4. Gravity / Jump – Mario</vt:lpstr>
      <vt:lpstr>Steps / Requirements</vt:lpstr>
      <vt:lpstr>5. Goombas – set pixel per unit for asset</vt:lpstr>
      <vt:lpstr>5. Goombas + Block</vt:lpstr>
      <vt:lpstr>5. Goombas – add colliders</vt:lpstr>
      <vt:lpstr>5. Goombas – add C# Script</vt:lpstr>
      <vt:lpstr>5. Goombas – C# Code</vt:lpstr>
      <vt:lpstr>5. Goombas – C# Code</vt:lpstr>
      <vt:lpstr>5. Goombas – add script</vt:lpstr>
      <vt:lpstr>5. Goombas – alternate direction </vt:lpstr>
      <vt:lpstr>Steps / Requirements</vt:lpstr>
      <vt:lpstr>6. Jumping on Goombas</vt:lpstr>
      <vt:lpstr>7. Animation</vt:lpstr>
      <vt:lpstr>7. Animation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87</cp:revision>
  <dcterms:created xsi:type="dcterms:W3CDTF">2023-10-14T07:18:20Z</dcterms:created>
  <dcterms:modified xsi:type="dcterms:W3CDTF">2024-11-17T15:21:20Z</dcterms:modified>
</cp:coreProperties>
</file>